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85" r:id="rId6"/>
    <p:sldId id="266" r:id="rId7"/>
    <p:sldId id="267" r:id="rId8"/>
    <p:sldId id="268" r:id="rId9"/>
    <p:sldId id="270" r:id="rId10"/>
    <p:sldId id="274" r:id="rId11"/>
    <p:sldId id="284" r:id="rId12"/>
  </p:sldIdLst>
  <p:sldSz cx="18288000" cy="10287000"/>
  <p:notesSz cx="6858000" cy="9144000"/>
  <p:embeddedFontLst>
    <p:embeddedFont>
      <p:font typeface="Antic Bold" panose="020B0604020202020204" charset="0"/>
      <p:regular r:id="rId13"/>
    </p:embeddedFont>
    <p:embeddedFont>
      <p:font typeface="TAN Headlin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8957" y="-4037684"/>
            <a:ext cx="18905913" cy="18362368"/>
          </a:xfrm>
          <a:custGeom>
            <a:avLst/>
            <a:gdLst/>
            <a:ahLst/>
            <a:cxnLst/>
            <a:rect l="l" t="t" r="r" b="b"/>
            <a:pathLst>
              <a:path w="18905913" h="18362368">
                <a:moveTo>
                  <a:pt x="0" y="0"/>
                </a:moveTo>
                <a:lnTo>
                  <a:pt x="18905914" y="0"/>
                </a:lnTo>
                <a:lnTo>
                  <a:pt x="18905914" y="18362368"/>
                </a:lnTo>
                <a:lnTo>
                  <a:pt x="0" y="18362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2340237" y="2171208"/>
            <a:ext cx="13607527" cy="5944585"/>
            <a:chOff x="0" y="0"/>
            <a:chExt cx="3583875" cy="1565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3875" cy="1565652"/>
            </a:xfrm>
            <a:custGeom>
              <a:avLst/>
              <a:gdLst/>
              <a:ahLst/>
              <a:cxnLst/>
              <a:rect l="l" t="t" r="r" b="b"/>
              <a:pathLst>
                <a:path w="3583875" h="1565652">
                  <a:moveTo>
                    <a:pt x="0" y="0"/>
                  </a:moveTo>
                  <a:lnTo>
                    <a:pt x="3583875" y="0"/>
                  </a:lnTo>
                  <a:lnTo>
                    <a:pt x="3583875" y="1565652"/>
                  </a:lnTo>
                  <a:lnTo>
                    <a:pt x="0" y="15656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583875" cy="1594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079160">
            <a:off x="7263581" y="7631881"/>
            <a:ext cx="3760839" cy="4114800"/>
          </a:xfrm>
          <a:custGeom>
            <a:avLst/>
            <a:gdLst/>
            <a:ahLst/>
            <a:cxnLst/>
            <a:rect l="l" t="t" r="r" b="b"/>
            <a:pathLst>
              <a:path w="3760839" h="4114800">
                <a:moveTo>
                  <a:pt x="0" y="0"/>
                </a:moveTo>
                <a:lnTo>
                  <a:pt x="3760838" y="0"/>
                </a:lnTo>
                <a:lnTo>
                  <a:pt x="3760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625854" y="3571343"/>
            <a:ext cx="919784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Movies Recommendation System</a:t>
            </a:r>
          </a:p>
        </p:txBody>
      </p:sp>
      <p:sp>
        <p:nvSpPr>
          <p:cNvPr id="8" name="Freeform 8"/>
          <p:cNvSpPr/>
          <p:nvPr/>
        </p:nvSpPr>
        <p:spPr>
          <a:xfrm rot="-1436891">
            <a:off x="-57322" y="6455483"/>
            <a:ext cx="4167216" cy="3646314"/>
          </a:xfrm>
          <a:custGeom>
            <a:avLst/>
            <a:gdLst/>
            <a:ahLst/>
            <a:cxnLst/>
            <a:rect l="l" t="t" r="r" b="b"/>
            <a:pathLst>
              <a:path w="4167216" h="3646314">
                <a:moveTo>
                  <a:pt x="0" y="0"/>
                </a:moveTo>
                <a:lnTo>
                  <a:pt x="4167216" y="0"/>
                </a:lnTo>
                <a:lnTo>
                  <a:pt x="4167216" y="3646314"/>
                </a:lnTo>
                <a:lnTo>
                  <a:pt x="0" y="3646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 rot="1952308">
            <a:off x="14121375" y="493021"/>
            <a:ext cx="4415125" cy="3162333"/>
          </a:xfrm>
          <a:custGeom>
            <a:avLst/>
            <a:gdLst/>
            <a:ahLst/>
            <a:cxnLst/>
            <a:rect l="l" t="t" r="r" b="b"/>
            <a:pathLst>
              <a:path w="4415125" h="3162333">
                <a:moveTo>
                  <a:pt x="0" y="0"/>
                </a:moveTo>
                <a:lnTo>
                  <a:pt x="4415125" y="0"/>
                </a:lnTo>
                <a:lnTo>
                  <a:pt x="4415125" y="3162333"/>
                </a:lnTo>
                <a:lnTo>
                  <a:pt x="0" y="31623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-308957" y="-222363"/>
            <a:ext cx="5746837" cy="4816894"/>
          </a:xfrm>
          <a:custGeom>
            <a:avLst/>
            <a:gdLst/>
            <a:ahLst/>
            <a:cxnLst/>
            <a:rect l="l" t="t" r="r" b="b"/>
            <a:pathLst>
              <a:path w="5746837" h="4816894">
                <a:moveTo>
                  <a:pt x="0" y="0"/>
                </a:moveTo>
                <a:lnTo>
                  <a:pt x="5746837" y="0"/>
                </a:lnTo>
                <a:lnTo>
                  <a:pt x="5746837" y="4816894"/>
                </a:lnTo>
                <a:lnTo>
                  <a:pt x="0" y="4816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4863375" y="5943901"/>
            <a:ext cx="4177060" cy="4669478"/>
          </a:xfrm>
          <a:custGeom>
            <a:avLst/>
            <a:gdLst/>
            <a:ahLst/>
            <a:cxnLst/>
            <a:rect l="l" t="t" r="r" b="b"/>
            <a:pathLst>
              <a:path w="4177060" h="4669478">
                <a:moveTo>
                  <a:pt x="0" y="0"/>
                </a:moveTo>
                <a:lnTo>
                  <a:pt x="4177060" y="0"/>
                </a:lnTo>
                <a:lnTo>
                  <a:pt x="4177060" y="4669478"/>
                </a:lnTo>
                <a:lnTo>
                  <a:pt x="0" y="46694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7237710" y="-740780"/>
            <a:ext cx="3515591" cy="2486481"/>
          </a:xfrm>
          <a:custGeom>
            <a:avLst/>
            <a:gdLst/>
            <a:ahLst/>
            <a:cxnLst/>
            <a:rect l="l" t="t" r="r" b="b"/>
            <a:pathLst>
              <a:path w="3515591" h="2486481">
                <a:moveTo>
                  <a:pt x="0" y="0"/>
                </a:moveTo>
                <a:lnTo>
                  <a:pt x="3515590" y="0"/>
                </a:lnTo>
                <a:lnTo>
                  <a:pt x="3515590" y="2486482"/>
                </a:lnTo>
                <a:lnTo>
                  <a:pt x="0" y="24864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TextBox 13"/>
          <p:cNvSpPr txBox="1"/>
          <p:nvPr/>
        </p:nvSpPr>
        <p:spPr>
          <a:xfrm>
            <a:off x="5943600" y="6374097"/>
            <a:ext cx="10795518" cy="854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5"/>
              </a:lnSpc>
            </a:pPr>
            <a:r>
              <a:rPr lang="en-US" sz="3600" dirty="0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Project and Data Management Plan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8957" y="-4037684"/>
            <a:ext cx="18905913" cy="18362368"/>
          </a:xfrm>
          <a:custGeom>
            <a:avLst/>
            <a:gdLst/>
            <a:ahLst/>
            <a:cxnLst/>
            <a:rect l="l" t="t" r="r" b="b"/>
            <a:pathLst>
              <a:path w="18905913" h="18362368">
                <a:moveTo>
                  <a:pt x="0" y="0"/>
                </a:moveTo>
                <a:lnTo>
                  <a:pt x="18905914" y="0"/>
                </a:lnTo>
                <a:lnTo>
                  <a:pt x="18905914" y="18362368"/>
                </a:lnTo>
                <a:lnTo>
                  <a:pt x="0" y="18362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600200" y="2095500"/>
            <a:ext cx="14630399" cy="7467600"/>
            <a:chOff x="0" y="0"/>
            <a:chExt cx="3583875" cy="1565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3875" cy="1565652"/>
            </a:xfrm>
            <a:custGeom>
              <a:avLst/>
              <a:gdLst/>
              <a:ahLst/>
              <a:cxnLst/>
              <a:rect l="l" t="t" r="r" b="b"/>
              <a:pathLst>
                <a:path w="3583875" h="1565652">
                  <a:moveTo>
                    <a:pt x="0" y="0"/>
                  </a:moveTo>
                  <a:lnTo>
                    <a:pt x="3583875" y="0"/>
                  </a:lnTo>
                  <a:lnTo>
                    <a:pt x="3583875" y="1565652"/>
                  </a:lnTo>
                  <a:lnTo>
                    <a:pt x="0" y="15656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583875" cy="1594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596280" y="966985"/>
            <a:ext cx="7443319" cy="897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35"/>
              </a:lnSpc>
            </a:pPr>
            <a:r>
              <a:rPr lang="en-US" sz="5719" dirty="0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Data Management Plan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27260" y="2453291"/>
            <a:ext cx="10591800" cy="66787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Aft>
                <a:spcPts val="300"/>
              </a:spcAft>
              <a:buFont typeface="+mj-lt"/>
              <a:buAutoNum type="arabicPeriod"/>
            </a:pPr>
            <a:r>
              <a:rPr lang="en-GB" sz="2400" b="1" i="0" dirty="0">
                <a:effectLst/>
                <a:latin typeface="Inter"/>
              </a:rPr>
              <a:t>Data Collection</a:t>
            </a:r>
            <a:r>
              <a:rPr lang="en-GB" sz="24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GB" sz="2400" b="0" i="0" dirty="0" err="1">
                <a:effectLst/>
                <a:latin typeface="Inter"/>
              </a:rPr>
              <a:t>MovieLens</a:t>
            </a:r>
            <a:r>
              <a:rPr lang="en-GB" sz="2400" b="0" i="0" dirty="0">
                <a:effectLst/>
                <a:latin typeface="Inter"/>
              </a:rPr>
              <a:t> dataset sourced from </a:t>
            </a:r>
            <a:r>
              <a:rPr lang="en-GB" sz="2400" b="0" i="0" dirty="0" err="1">
                <a:effectLst/>
                <a:latin typeface="Inter"/>
              </a:rPr>
              <a:t>GroupLens</a:t>
            </a:r>
            <a:r>
              <a:rPr lang="en-GB" sz="2400" b="0" i="0" dirty="0">
                <a:effectLst/>
                <a:latin typeface="Inter"/>
              </a:rPr>
              <a:t> and stored locally in CSV format.</a:t>
            </a:r>
          </a:p>
          <a:p>
            <a:pPr lvl="1" algn="l">
              <a:spcBef>
                <a:spcPts val="300"/>
              </a:spcBef>
            </a:pPr>
            <a:endParaRPr lang="en-GB" sz="2400" b="0" i="0" dirty="0">
              <a:effectLst/>
              <a:latin typeface="Inter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2400" b="1" i="0" dirty="0">
                <a:effectLst/>
                <a:latin typeface="Inter"/>
              </a:rPr>
              <a:t>Backup Strategy</a:t>
            </a:r>
            <a:r>
              <a:rPr lang="en-GB" sz="24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GB" sz="2400" b="0" i="0" dirty="0">
                <a:effectLst/>
                <a:latin typeface="Inter"/>
              </a:rPr>
              <a:t>Local backups: Weekly.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GB" sz="2400" b="0" i="0" dirty="0">
                <a:effectLst/>
                <a:latin typeface="Inter"/>
              </a:rPr>
              <a:t>Cloud backups (e.g., Google Drive): Bi-weekly.</a:t>
            </a:r>
          </a:p>
          <a:p>
            <a:pPr lvl="1" algn="l">
              <a:spcBef>
                <a:spcPts val="300"/>
              </a:spcBef>
            </a:pPr>
            <a:endParaRPr lang="en-GB" sz="2400" b="0" i="0" dirty="0">
              <a:effectLst/>
              <a:latin typeface="Inter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2400" b="1" i="0" dirty="0">
                <a:effectLst/>
                <a:latin typeface="Inter"/>
              </a:rPr>
              <a:t>Version Control</a:t>
            </a:r>
            <a:r>
              <a:rPr lang="en-GB" sz="24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GB" sz="2400" b="0" i="0" dirty="0">
                <a:effectLst/>
                <a:latin typeface="Inter"/>
              </a:rPr>
              <a:t>Managed via GitHub with weekly commits.</a:t>
            </a:r>
          </a:p>
          <a:p>
            <a:pPr lvl="1" algn="l">
              <a:spcBef>
                <a:spcPts val="300"/>
              </a:spcBef>
            </a:pPr>
            <a:endParaRPr lang="en-GB" sz="2400" b="0" i="0" dirty="0">
              <a:effectLst/>
              <a:latin typeface="Inter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2400" b="1" i="0" dirty="0">
                <a:effectLst/>
                <a:latin typeface="Inter"/>
              </a:rPr>
              <a:t>Repository Organization</a:t>
            </a:r>
            <a:r>
              <a:rPr lang="en-GB" sz="24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GB" sz="2400" b="0" i="0" dirty="0">
                <a:effectLst/>
                <a:latin typeface="Inter"/>
              </a:rPr>
              <a:t>Structured folders for data, code, documentation, and results.</a:t>
            </a:r>
          </a:p>
          <a:p>
            <a:pPr lvl="1" algn="l">
              <a:spcBef>
                <a:spcPts val="300"/>
              </a:spcBef>
            </a:pPr>
            <a:endParaRPr lang="en-GB" sz="2400" b="0" i="0" dirty="0">
              <a:effectLst/>
              <a:latin typeface="Inter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2400" b="1" i="0" dirty="0">
                <a:effectLst/>
                <a:latin typeface="Inter"/>
              </a:rPr>
              <a:t>Goals</a:t>
            </a:r>
            <a:r>
              <a:rPr lang="en-GB" sz="24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GB" sz="2400" b="0" i="0" dirty="0">
                <a:effectLst/>
                <a:latin typeface="Inter"/>
              </a:rPr>
              <a:t>Ensure secure storage, regular backups, and systematic version control.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GB" sz="2400" b="0" i="0" dirty="0">
                <a:effectLst/>
                <a:latin typeface="Inter"/>
              </a:rPr>
              <a:t>Facilitate smooth and organized workflow throughout the project.</a:t>
            </a:r>
          </a:p>
        </p:txBody>
      </p:sp>
      <p:sp>
        <p:nvSpPr>
          <p:cNvPr id="9" name="Freeform 9"/>
          <p:cNvSpPr/>
          <p:nvPr/>
        </p:nvSpPr>
        <p:spPr>
          <a:xfrm>
            <a:off x="-511218" y="7734300"/>
            <a:ext cx="5746837" cy="4816894"/>
          </a:xfrm>
          <a:custGeom>
            <a:avLst/>
            <a:gdLst/>
            <a:ahLst/>
            <a:cxnLst/>
            <a:rect l="l" t="t" r="r" b="b"/>
            <a:pathLst>
              <a:path w="5746837" h="4816894">
                <a:moveTo>
                  <a:pt x="0" y="0"/>
                </a:moveTo>
                <a:lnTo>
                  <a:pt x="5746837" y="0"/>
                </a:lnTo>
                <a:lnTo>
                  <a:pt x="5746837" y="4816894"/>
                </a:lnTo>
                <a:lnTo>
                  <a:pt x="0" y="48168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 rot="1952308">
            <a:off x="13110714" y="1041990"/>
            <a:ext cx="4415125" cy="3162333"/>
          </a:xfrm>
          <a:custGeom>
            <a:avLst/>
            <a:gdLst/>
            <a:ahLst/>
            <a:cxnLst/>
            <a:rect l="l" t="t" r="r" b="b"/>
            <a:pathLst>
              <a:path w="4415125" h="3162333">
                <a:moveTo>
                  <a:pt x="0" y="0"/>
                </a:moveTo>
                <a:lnTo>
                  <a:pt x="4415125" y="0"/>
                </a:lnTo>
                <a:lnTo>
                  <a:pt x="4415125" y="3162333"/>
                </a:lnTo>
                <a:lnTo>
                  <a:pt x="0" y="3162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8957" y="-4037684"/>
            <a:ext cx="18905913" cy="18362368"/>
          </a:xfrm>
          <a:custGeom>
            <a:avLst/>
            <a:gdLst/>
            <a:ahLst/>
            <a:cxnLst/>
            <a:rect l="l" t="t" r="r" b="b"/>
            <a:pathLst>
              <a:path w="18905913" h="18362368">
                <a:moveTo>
                  <a:pt x="0" y="0"/>
                </a:moveTo>
                <a:lnTo>
                  <a:pt x="18905914" y="0"/>
                </a:lnTo>
                <a:lnTo>
                  <a:pt x="18905914" y="18362368"/>
                </a:lnTo>
                <a:lnTo>
                  <a:pt x="0" y="18362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2340237" y="2171208"/>
            <a:ext cx="13607527" cy="5944585"/>
            <a:chOff x="0" y="0"/>
            <a:chExt cx="3583875" cy="1565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3875" cy="1565652"/>
            </a:xfrm>
            <a:custGeom>
              <a:avLst/>
              <a:gdLst/>
              <a:ahLst/>
              <a:cxnLst/>
              <a:rect l="l" t="t" r="r" b="b"/>
              <a:pathLst>
                <a:path w="3583875" h="1565652">
                  <a:moveTo>
                    <a:pt x="0" y="0"/>
                  </a:moveTo>
                  <a:lnTo>
                    <a:pt x="3583875" y="0"/>
                  </a:lnTo>
                  <a:lnTo>
                    <a:pt x="3583875" y="1565652"/>
                  </a:lnTo>
                  <a:lnTo>
                    <a:pt x="0" y="15656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583875" cy="1594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079160">
            <a:off x="7263581" y="7631881"/>
            <a:ext cx="3760839" cy="4114800"/>
          </a:xfrm>
          <a:custGeom>
            <a:avLst/>
            <a:gdLst/>
            <a:ahLst/>
            <a:cxnLst/>
            <a:rect l="l" t="t" r="r" b="b"/>
            <a:pathLst>
              <a:path w="3760839" h="4114800">
                <a:moveTo>
                  <a:pt x="0" y="0"/>
                </a:moveTo>
                <a:lnTo>
                  <a:pt x="3760838" y="0"/>
                </a:lnTo>
                <a:lnTo>
                  <a:pt x="3760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2830578" y="4412169"/>
            <a:ext cx="12626841" cy="2237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4542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 Thank You</a:t>
            </a:r>
          </a:p>
        </p:txBody>
      </p:sp>
      <p:sp>
        <p:nvSpPr>
          <p:cNvPr id="8" name="Freeform 8"/>
          <p:cNvSpPr/>
          <p:nvPr/>
        </p:nvSpPr>
        <p:spPr>
          <a:xfrm rot="-1436891">
            <a:off x="-57322" y="6455483"/>
            <a:ext cx="4167216" cy="3646314"/>
          </a:xfrm>
          <a:custGeom>
            <a:avLst/>
            <a:gdLst/>
            <a:ahLst/>
            <a:cxnLst/>
            <a:rect l="l" t="t" r="r" b="b"/>
            <a:pathLst>
              <a:path w="4167216" h="3646314">
                <a:moveTo>
                  <a:pt x="0" y="0"/>
                </a:moveTo>
                <a:lnTo>
                  <a:pt x="4167216" y="0"/>
                </a:lnTo>
                <a:lnTo>
                  <a:pt x="4167216" y="3646314"/>
                </a:lnTo>
                <a:lnTo>
                  <a:pt x="0" y="3646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 rot="1952308">
            <a:off x="14121375" y="493021"/>
            <a:ext cx="4415125" cy="3162333"/>
          </a:xfrm>
          <a:custGeom>
            <a:avLst/>
            <a:gdLst/>
            <a:ahLst/>
            <a:cxnLst/>
            <a:rect l="l" t="t" r="r" b="b"/>
            <a:pathLst>
              <a:path w="4415125" h="3162333">
                <a:moveTo>
                  <a:pt x="0" y="0"/>
                </a:moveTo>
                <a:lnTo>
                  <a:pt x="4415125" y="0"/>
                </a:lnTo>
                <a:lnTo>
                  <a:pt x="4415125" y="3162333"/>
                </a:lnTo>
                <a:lnTo>
                  <a:pt x="0" y="31623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-308957" y="-222363"/>
            <a:ext cx="5746837" cy="4816894"/>
          </a:xfrm>
          <a:custGeom>
            <a:avLst/>
            <a:gdLst/>
            <a:ahLst/>
            <a:cxnLst/>
            <a:rect l="l" t="t" r="r" b="b"/>
            <a:pathLst>
              <a:path w="5746837" h="4816894">
                <a:moveTo>
                  <a:pt x="0" y="0"/>
                </a:moveTo>
                <a:lnTo>
                  <a:pt x="5746837" y="0"/>
                </a:lnTo>
                <a:lnTo>
                  <a:pt x="5746837" y="4816894"/>
                </a:lnTo>
                <a:lnTo>
                  <a:pt x="0" y="4816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4863375" y="5943901"/>
            <a:ext cx="4177060" cy="4669478"/>
          </a:xfrm>
          <a:custGeom>
            <a:avLst/>
            <a:gdLst/>
            <a:ahLst/>
            <a:cxnLst/>
            <a:rect l="l" t="t" r="r" b="b"/>
            <a:pathLst>
              <a:path w="4177060" h="4669478">
                <a:moveTo>
                  <a:pt x="0" y="0"/>
                </a:moveTo>
                <a:lnTo>
                  <a:pt x="4177060" y="0"/>
                </a:lnTo>
                <a:lnTo>
                  <a:pt x="4177060" y="4669478"/>
                </a:lnTo>
                <a:lnTo>
                  <a:pt x="0" y="46694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7237710" y="-740780"/>
            <a:ext cx="3515591" cy="2486481"/>
          </a:xfrm>
          <a:custGeom>
            <a:avLst/>
            <a:gdLst/>
            <a:ahLst/>
            <a:cxnLst/>
            <a:rect l="l" t="t" r="r" b="b"/>
            <a:pathLst>
              <a:path w="3515591" h="2486481">
                <a:moveTo>
                  <a:pt x="0" y="0"/>
                </a:moveTo>
                <a:lnTo>
                  <a:pt x="3515590" y="0"/>
                </a:lnTo>
                <a:lnTo>
                  <a:pt x="3515590" y="2486482"/>
                </a:lnTo>
                <a:lnTo>
                  <a:pt x="0" y="24864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8957" y="-4037684"/>
            <a:ext cx="18905913" cy="18362368"/>
          </a:xfrm>
          <a:custGeom>
            <a:avLst/>
            <a:gdLst/>
            <a:ahLst/>
            <a:cxnLst/>
            <a:rect l="l" t="t" r="r" b="b"/>
            <a:pathLst>
              <a:path w="18905913" h="18362368">
                <a:moveTo>
                  <a:pt x="0" y="0"/>
                </a:moveTo>
                <a:lnTo>
                  <a:pt x="18905914" y="0"/>
                </a:lnTo>
                <a:lnTo>
                  <a:pt x="18905914" y="18362368"/>
                </a:lnTo>
                <a:lnTo>
                  <a:pt x="0" y="18362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5086350" y="3225457"/>
            <a:ext cx="8115300" cy="6032843"/>
            <a:chOff x="0" y="0"/>
            <a:chExt cx="2137363" cy="158889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7363" cy="1588897"/>
            </a:xfrm>
            <a:custGeom>
              <a:avLst/>
              <a:gdLst/>
              <a:ahLst/>
              <a:cxnLst/>
              <a:rect l="l" t="t" r="r" b="b"/>
              <a:pathLst>
                <a:path w="2137363" h="1588897">
                  <a:moveTo>
                    <a:pt x="0" y="0"/>
                  </a:moveTo>
                  <a:lnTo>
                    <a:pt x="2137363" y="0"/>
                  </a:lnTo>
                  <a:lnTo>
                    <a:pt x="2137363" y="1588897"/>
                  </a:lnTo>
                  <a:lnTo>
                    <a:pt x="0" y="15888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137363" cy="1617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30816" y="1028700"/>
            <a:ext cx="19027773" cy="1708150"/>
            <a:chOff x="0" y="0"/>
            <a:chExt cx="5011430" cy="4498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11430" cy="449883"/>
            </a:xfrm>
            <a:custGeom>
              <a:avLst/>
              <a:gdLst/>
              <a:ahLst/>
              <a:cxnLst/>
              <a:rect l="l" t="t" r="r" b="b"/>
              <a:pathLst>
                <a:path w="5011430" h="449883">
                  <a:moveTo>
                    <a:pt x="0" y="0"/>
                  </a:moveTo>
                  <a:lnTo>
                    <a:pt x="5011430" y="0"/>
                  </a:lnTo>
                  <a:lnTo>
                    <a:pt x="5011430" y="449883"/>
                  </a:lnTo>
                  <a:lnTo>
                    <a:pt x="0" y="449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5011430" cy="478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611922" y="3225457"/>
            <a:ext cx="13180197" cy="7311438"/>
          </a:xfrm>
          <a:custGeom>
            <a:avLst/>
            <a:gdLst/>
            <a:ahLst/>
            <a:cxnLst/>
            <a:rect l="l" t="t" r="r" b="b"/>
            <a:pathLst>
              <a:path w="13180197" h="7311438">
                <a:moveTo>
                  <a:pt x="0" y="0"/>
                </a:moveTo>
                <a:lnTo>
                  <a:pt x="13180197" y="0"/>
                </a:lnTo>
                <a:lnTo>
                  <a:pt x="13180197" y="7311437"/>
                </a:lnTo>
                <a:lnTo>
                  <a:pt x="0" y="7311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TextBox 10"/>
          <p:cNvSpPr txBox="1"/>
          <p:nvPr/>
        </p:nvSpPr>
        <p:spPr>
          <a:xfrm>
            <a:off x="5798692" y="3716483"/>
            <a:ext cx="6568756" cy="435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Research Question?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Aim and Objectives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Background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Data and Data Ethics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Project Plan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Data Management Plan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1236980"/>
            <a:ext cx="16230600" cy="116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Table Of Content</a:t>
            </a:r>
          </a:p>
        </p:txBody>
      </p:sp>
      <p:sp>
        <p:nvSpPr>
          <p:cNvPr id="12" name="Freeform 12"/>
          <p:cNvSpPr/>
          <p:nvPr/>
        </p:nvSpPr>
        <p:spPr>
          <a:xfrm>
            <a:off x="-8503422" y="3225457"/>
            <a:ext cx="13180197" cy="7311438"/>
          </a:xfrm>
          <a:custGeom>
            <a:avLst/>
            <a:gdLst/>
            <a:ahLst/>
            <a:cxnLst/>
            <a:rect l="l" t="t" r="r" b="b"/>
            <a:pathLst>
              <a:path w="13180197" h="7311438">
                <a:moveTo>
                  <a:pt x="0" y="0"/>
                </a:moveTo>
                <a:lnTo>
                  <a:pt x="13180197" y="0"/>
                </a:lnTo>
                <a:lnTo>
                  <a:pt x="13180197" y="7311437"/>
                </a:lnTo>
                <a:lnTo>
                  <a:pt x="0" y="73114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4800" y="-3998668"/>
            <a:ext cx="18905913" cy="18362368"/>
          </a:xfrm>
          <a:custGeom>
            <a:avLst/>
            <a:gdLst/>
            <a:ahLst/>
            <a:cxnLst/>
            <a:rect l="l" t="t" r="r" b="b"/>
            <a:pathLst>
              <a:path w="18905913" h="18362368">
                <a:moveTo>
                  <a:pt x="0" y="0"/>
                </a:moveTo>
                <a:lnTo>
                  <a:pt x="18905914" y="0"/>
                </a:lnTo>
                <a:lnTo>
                  <a:pt x="18905914" y="18362368"/>
                </a:lnTo>
                <a:lnTo>
                  <a:pt x="0" y="18362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2362200" y="1600296"/>
            <a:ext cx="13335000" cy="7353204"/>
            <a:chOff x="0" y="0"/>
            <a:chExt cx="3583875" cy="1565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3875" cy="1565652"/>
            </a:xfrm>
            <a:custGeom>
              <a:avLst/>
              <a:gdLst/>
              <a:ahLst/>
              <a:cxnLst/>
              <a:rect l="l" t="t" r="r" b="b"/>
              <a:pathLst>
                <a:path w="3583875" h="1565652">
                  <a:moveTo>
                    <a:pt x="0" y="0"/>
                  </a:moveTo>
                  <a:lnTo>
                    <a:pt x="3583875" y="0"/>
                  </a:lnTo>
                  <a:lnTo>
                    <a:pt x="3583875" y="1565652"/>
                  </a:lnTo>
                  <a:lnTo>
                    <a:pt x="0" y="15656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583875" cy="1594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72978" y="5645354"/>
            <a:ext cx="3368843" cy="4641646"/>
          </a:xfrm>
          <a:custGeom>
            <a:avLst/>
            <a:gdLst/>
            <a:ahLst/>
            <a:cxnLst/>
            <a:rect l="l" t="t" r="r" b="b"/>
            <a:pathLst>
              <a:path w="3368843" h="4641646">
                <a:moveTo>
                  <a:pt x="0" y="0"/>
                </a:moveTo>
                <a:lnTo>
                  <a:pt x="3368843" y="0"/>
                </a:lnTo>
                <a:lnTo>
                  <a:pt x="3368843" y="4641646"/>
                </a:lnTo>
                <a:lnTo>
                  <a:pt x="0" y="46416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13252881" y="419100"/>
            <a:ext cx="3651662" cy="4114800"/>
          </a:xfrm>
          <a:custGeom>
            <a:avLst/>
            <a:gdLst/>
            <a:ahLst/>
            <a:cxnLst/>
            <a:rect l="l" t="t" r="r" b="b"/>
            <a:pathLst>
              <a:path w="3651662" h="4114800">
                <a:moveTo>
                  <a:pt x="0" y="0"/>
                </a:moveTo>
                <a:lnTo>
                  <a:pt x="3651663" y="0"/>
                </a:lnTo>
                <a:lnTo>
                  <a:pt x="36516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5420466" y="2174527"/>
            <a:ext cx="6913668" cy="92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5"/>
              </a:lnSpc>
            </a:pPr>
            <a:r>
              <a:rPr lang="en-US" sz="5719" dirty="0">
                <a:solidFill>
                  <a:srgbClr val="000000"/>
                </a:solidFill>
                <a:latin typeface="Antic Bold"/>
                <a:ea typeface="Antic Bold"/>
                <a:cs typeface="Antic Bold"/>
                <a:sym typeface="Antic Bold"/>
              </a:rPr>
              <a:t>Research Question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0B7E3-457A-610A-F5B1-1FCA9866A8E5}"/>
              </a:ext>
            </a:extLst>
          </p:cNvPr>
          <p:cNvSpPr txBox="1"/>
          <p:nvPr/>
        </p:nvSpPr>
        <p:spPr>
          <a:xfrm>
            <a:off x="3886200" y="3673596"/>
            <a:ext cx="9982200" cy="4582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2800" b="1" i="0" dirty="0">
                <a:effectLst/>
                <a:latin typeface="Inter"/>
              </a:rPr>
              <a:t>Designing an Effective Movie Recommendation System Using </a:t>
            </a:r>
            <a:r>
              <a:rPr lang="en-GB" sz="2800" b="1" i="0" dirty="0" err="1">
                <a:effectLst/>
                <a:latin typeface="Inter"/>
              </a:rPr>
              <a:t>MovieLens</a:t>
            </a:r>
            <a:r>
              <a:rPr lang="en-GB" sz="2800" b="1" i="0" dirty="0">
                <a:effectLst/>
                <a:latin typeface="Inter"/>
              </a:rPr>
              <a:t> Dataset</a:t>
            </a:r>
            <a:endParaRPr lang="en-GB" sz="2800" b="0" i="0" dirty="0">
              <a:effectLst/>
              <a:latin typeface="Inter"/>
            </a:endParaRPr>
          </a:p>
          <a:p>
            <a:pPr algn="l">
              <a:lnSpc>
                <a:spcPct val="150000"/>
              </a:lnSpc>
              <a:spcAft>
                <a:spcPts val="300"/>
              </a:spcAft>
            </a:pPr>
            <a:endParaRPr lang="en-GB" sz="2800" b="1" i="0" dirty="0">
              <a:effectLst/>
              <a:latin typeface="Inter"/>
            </a:endParaRPr>
          </a:p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GB" sz="2800" b="1" i="0" dirty="0">
                <a:effectLst/>
                <a:latin typeface="Inter"/>
              </a:rPr>
              <a:t>Objective</a:t>
            </a:r>
            <a:r>
              <a:rPr lang="en-GB" sz="2800" b="0" i="0" dirty="0">
                <a:effectLst/>
                <a:latin typeface="Inter"/>
              </a:rPr>
              <a:t>:</a:t>
            </a:r>
          </a:p>
          <a:p>
            <a:pPr algn="l">
              <a:lnSpc>
                <a:spcPct val="150000"/>
              </a:lnSpc>
              <a:spcAft>
                <a:spcPts val="300"/>
              </a:spcAft>
            </a:pPr>
            <a:r>
              <a:rPr lang="en-GB" sz="2800" b="0" i="0" dirty="0">
                <a:effectLst/>
                <a:latin typeface="Inter"/>
              </a:rPr>
              <a:t>Predict user preferences and provide personalized movie suggestions.</a:t>
            </a:r>
          </a:p>
          <a:p>
            <a:pPr>
              <a:lnSpc>
                <a:spcPct val="150000"/>
              </a:lnSpc>
            </a:pPr>
            <a:endParaRPr lang="en-GB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8957" y="-4037684"/>
            <a:ext cx="18905913" cy="18362368"/>
          </a:xfrm>
          <a:custGeom>
            <a:avLst/>
            <a:gdLst/>
            <a:ahLst/>
            <a:cxnLst/>
            <a:rect l="l" t="t" r="r" b="b"/>
            <a:pathLst>
              <a:path w="18905913" h="18362368">
                <a:moveTo>
                  <a:pt x="0" y="0"/>
                </a:moveTo>
                <a:lnTo>
                  <a:pt x="18905914" y="0"/>
                </a:lnTo>
                <a:lnTo>
                  <a:pt x="18905914" y="18362368"/>
                </a:lnTo>
                <a:lnTo>
                  <a:pt x="0" y="18362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957613" y="714740"/>
            <a:ext cx="11005787" cy="1708150"/>
            <a:chOff x="0" y="0"/>
            <a:chExt cx="1915737" cy="4498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5737" cy="449883"/>
            </a:xfrm>
            <a:custGeom>
              <a:avLst/>
              <a:gdLst/>
              <a:ahLst/>
              <a:cxnLst/>
              <a:rect l="l" t="t" r="r" b="b"/>
              <a:pathLst>
                <a:path w="1915737" h="449883">
                  <a:moveTo>
                    <a:pt x="0" y="0"/>
                  </a:moveTo>
                  <a:lnTo>
                    <a:pt x="1915737" y="0"/>
                  </a:lnTo>
                  <a:lnTo>
                    <a:pt x="1915737" y="449883"/>
                  </a:lnTo>
                  <a:lnTo>
                    <a:pt x="0" y="449883"/>
                  </a:lnTo>
                  <a:close/>
                </a:path>
              </a:pathLst>
            </a:custGeom>
            <a:solidFill>
              <a:srgbClr val="D5302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15737" cy="478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817774" y="-54838"/>
            <a:ext cx="5472684" cy="8229600"/>
          </a:xfrm>
          <a:custGeom>
            <a:avLst/>
            <a:gdLst/>
            <a:ahLst/>
            <a:cxnLst/>
            <a:rect l="l" t="t" r="r" b="b"/>
            <a:pathLst>
              <a:path w="5472684" h="8229600">
                <a:moveTo>
                  <a:pt x="0" y="0"/>
                </a:moveTo>
                <a:lnTo>
                  <a:pt x="5472684" y="0"/>
                </a:lnTo>
                <a:lnTo>
                  <a:pt x="54726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2057400" y="1139932"/>
            <a:ext cx="10061015" cy="1073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60"/>
              </a:lnSpc>
            </a:pPr>
            <a:r>
              <a:rPr lang="en-US" sz="3600" dirty="0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Aim and Objectives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957614" y="2422891"/>
            <a:ext cx="11553659" cy="7864109"/>
            <a:chOff x="-82697" y="-85645"/>
            <a:chExt cx="1637865" cy="2802441"/>
          </a:xfrm>
        </p:grpSpPr>
        <p:sp>
          <p:nvSpPr>
            <p:cNvPr id="13" name="Freeform 13"/>
            <p:cNvSpPr/>
            <p:nvPr/>
          </p:nvSpPr>
          <p:spPr>
            <a:xfrm>
              <a:off x="-82697" y="-85645"/>
              <a:ext cx="1637865" cy="2547737"/>
            </a:xfrm>
            <a:custGeom>
              <a:avLst/>
              <a:gdLst/>
              <a:ahLst/>
              <a:cxnLst/>
              <a:rect l="l" t="t" r="r" b="b"/>
              <a:pathLst>
                <a:path w="1542361" h="2716796">
                  <a:moveTo>
                    <a:pt x="0" y="0"/>
                  </a:moveTo>
                  <a:lnTo>
                    <a:pt x="1542361" y="0"/>
                  </a:lnTo>
                  <a:lnTo>
                    <a:pt x="1542361" y="2716796"/>
                  </a:lnTo>
                  <a:lnTo>
                    <a:pt x="0" y="27167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algn="l">
                <a:lnSpc>
                  <a:spcPct val="150000"/>
                </a:lnSpc>
                <a:spcAft>
                  <a:spcPts val="300"/>
                </a:spcAft>
                <a:buFont typeface="+mj-lt"/>
                <a:buAutoNum type="arabicPeriod"/>
              </a:pPr>
              <a:r>
                <a:rPr lang="en-US" sz="2800" b="1" i="0" dirty="0">
                  <a:effectLst/>
                  <a:latin typeface="Inter"/>
                </a:rPr>
                <a:t>Aim</a:t>
              </a:r>
              <a:r>
                <a:rPr lang="en-US" sz="2800" b="0" i="0" dirty="0">
                  <a:effectLst/>
                  <a:latin typeface="Inter"/>
                </a:rPr>
                <a:t>:</a:t>
              </a:r>
            </a:p>
            <a:p>
              <a:pPr marL="742950" lvl="1" indent="-285750" algn="l">
                <a:lnSpc>
                  <a:spcPct val="150000"/>
                </a:lnSpc>
                <a:spcBef>
                  <a:spcPts val="300"/>
                </a:spcBef>
                <a:buFont typeface="+mj-lt"/>
                <a:buAutoNum type="arabicPeriod"/>
              </a:pPr>
              <a:r>
                <a:rPr lang="en-US" sz="2800" b="0" i="0" dirty="0">
                  <a:effectLst/>
                  <a:latin typeface="Inter"/>
                </a:rPr>
                <a:t>Design and develop a personalized movie recommendation system using the </a:t>
              </a:r>
              <a:r>
                <a:rPr lang="en-US" sz="2800" b="0" i="0" dirty="0" err="1">
                  <a:effectLst/>
                  <a:latin typeface="Inter"/>
                </a:rPr>
                <a:t>MovieLens</a:t>
              </a:r>
              <a:r>
                <a:rPr lang="en-US" sz="2800" b="0" i="0" dirty="0">
                  <a:effectLst/>
                  <a:latin typeface="Inter"/>
                </a:rPr>
                <a:t> dataset.</a:t>
              </a:r>
            </a:p>
            <a:p>
              <a:pPr algn="l">
                <a:lnSpc>
                  <a:spcPct val="15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US" sz="2800" b="1" i="0" dirty="0">
                  <a:effectLst/>
                  <a:latin typeface="Inter"/>
                </a:rPr>
                <a:t>Objectives</a:t>
              </a:r>
              <a:r>
                <a:rPr lang="en-US" sz="2800" b="0" i="0" dirty="0">
                  <a:effectLst/>
                  <a:latin typeface="Inter"/>
                </a:rPr>
                <a:t>:</a:t>
              </a:r>
            </a:p>
            <a:p>
              <a:pPr marL="742950" lvl="1" indent="-285750" algn="l">
                <a:lnSpc>
                  <a:spcPct val="150000"/>
                </a:lnSpc>
                <a:spcBef>
                  <a:spcPts val="300"/>
                </a:spcBef>
                <a:buFont typeface="+mj-lt"/>
                <a:buAutoNum type="arabicPeriod"/>
              </a:pPr>
              <a:r>
                <a:rPr lang="en-US" sz="2800" b="0" i="0" dirty="0">
                  <a:effectLst/>
                  <a:latin typeface="Inter"/>
                </a:rPr>
                <a:t>Analyze the dataset to understand user preferences and trends.</a:t>
              </a:r>
            </a:p>
            <a:p>
              <a:pPr marL="742950" lvl="1" indent="-285750" algn="l">
                <a:lnSpc>
                  <a:spcPct val="150000"/>
                </a:lnSpc>
                <a:spcBef>
                  <a:spcPts val="300"/>
                </a:spcBef>
                <a:spcAft>
                  <a:spcPts val="300"/>
                </a:spcAft>
                <a:buFont typeface="+mj-lt"/>
                <a:buAutoNum type="arabicPeriod"/>
              </a:pPr>
              <a:r>
                <a:rPr lang="en-US" sz="2800" b="0" i="0" dirty="0">
                  <a:effectLst/>
                  <a:latin typeface="Inter"/>
                </a:rPr>
                <a:t>Compare performance of three machine learning models:</a:t>
              </a:r>
            </a:p>
            <a:p>
              <a:pPr marL="1143000" lvl="2" indent="-228600" algn="l">
                <a:lnSpc>
                  <a:spcPct val="150000"/>
                </a:lnSpc>
                <a:spcBef>
                  <a:spcPts val="300"/>
                </a:spcBef>
                <a:buFont typeface="+mj-lt"/>
                <a:buAutoNum type="arabicPeriod"/>
              </a:pPr>
              <a:r>
                <a:rPr lang="en-US" sz="2800" b="0" i="0" dirty="0">
                  <a:effectLst/>
                  <a:latin typeface="Inter"/>
                </a:rPr>
                <a:t>Collaborative Filtering</a:t>
              </a:r>
            </a:p>
            <a:p>
              <a:pPr marL="1143000" lvl="2" indent="-228600" algn="l">
                <a:lnSpc>
                  <a:spcPct val="150000"/>
                </a:lnSpc>
                <a:spcBef>
                  <a:spcPts val="300"/>
                </a:spcBef>
                <a:buFont typeface="+mj-lt"/>
                <a:buAutoNum type="arabicPeriod"/>
              </a:pPr>
              <a:r>
                <a:rPr lang="en-US" sz="2800" b="0" i="0" dirty="0">
                  <a:effectLst/>
                  <a:latin typeface="Inter"/>
                </a:rPr>
                <a:t>Matrix Factorization</a:t>
              </a:r>
            </a:p>
            <a:p>
              <a:pPr marL="1143000" lvl="2" indent="-228600" algn="l">
                <a:lnSpc>
                  <a:spcPct val="150000"/>
                </a:lnSpc>
                <a:spcBef>
                  <a:spcPts val="300"/>
                </a:spcBef>
                <a:buFont typeface="+mj-lt"/>
                <a:buAutoNum type="arabicPeriod"/>
              </a:pPr>
              <a:r>
                <a:rPr lang="en-US" sz="2800" b="0" i="0" dirty="0">
                  <a:effectLst/>
                  <a:latin typeface="Inter"/>
                </a:rPr>
                <a:t>Content-Based Filtering</a:t>
              </a:r>
            </a:p>
            <a:p>
              <a:pPr marL="742950" lvl="1" indent="-285750" algn="l">
                <a:lnSpc>
                  <a:spcPct val="150000"/>
                </a:lnSpc>
                <a:spcBef>
                  <a:spcPts val="300"/>
                </a:spcBef>
                <a:buFont typeface="+mj-lt"/>
                <a:buAutoNum type="arabicPeriod"/>
              </a:pPr>
              <a:r>
                <a:rPr lang="en-US" sz="2800" b="0" i="0" dirty="0">
                  <a:effectLst/>
                  <a:latin typeface="Inter"/>
                </a:rPr>
                <a:t>Evaluate models using metrics like RMSE, precision, and recall.</a:t>
              </a:r>
            </a:p>
            <a:p>
              <a:pPr>
                <a:lnSpc>
                  <a:spcPct val="150000"/>
                </a:lnSpc>
              </a:pPr>
              <a:endParaRPr lang="en-GB" sz="2000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542361" cy="2745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641D2-EA90-192F-51A7-76A05C1D0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D43D0AD-32CB-CA42-136E-3173E8FBC079}"/>
              </a:ext>
            </a:extLst>
          </p:cNvPr>
          <p:cNvSpPr/>
          <p:nvPr/>
        </p:nvSpPr>
        <p:spPr>
          <a:xfrm>
            <a:off x="-308957" y="-4037684"/>
            <a:ext cx="18905913" cy="18362368"/>
          </a:xfrm>
          <a:custGeom>
            <a:avLst/>
            <a:gdLst/>
            <a:ahLst/>
            <a:cxnLst/>
            <a:rect l="l" t="t" r="r" b="b"/>
            <a:pathLst>
              <a:path w="18905913" h="18362368">
                <a:moveTo>
                  <a:pt x="0" y="0"/>
                </a:moveTo>
                <a:lnTo>
                  <a:pt x="18905914" y="0"/>
                </a:lnTo>
                <a:lnTo>
                  <a:pt x="18905914" y="18362368"/>
                </a:lnTo>
                <a:lnTo>
                  <a:pt x="0" y="18362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A65BBD3-BB51-A7F6-509E-BFA98EC266E5}"/>
              </a:ext>
            </a:extLst>
          </p:cNvPr>
          <p:cNvGrpSpPr/>
          <p:nvPr/>
        </p:nvGrpSpPr>
        <p:grpSpPr>
          <a:xfrm>
            <a:off x="957613" y="714740"/>
            <a:ext cx="11005787" cy="1708150"/>
            <a:chOff x="0" y="0"/>
            <a:chExt cx="1915737" cy="44988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B129C85-C9F4-D82B-FEED-61E55A544E1C}"/>
                </a:ext>
              </a:extLst>
            </p:cNvPr>
            <p:cNvSpPr/>
            <p:nvPr/>
          </p:nvSpPr>
          <p:spPr>
            <a:xfrm>
              <a:off x="0" y="0"/>
              <a:ext cx="1915737" cy="449883"/>
            </a:xfrm>
            <a:custGeom>
              <a:avLst/>
              <a:gdLst/>
              <a:ahLst/>
              <a:cxnLst/>
              <a:rect l="l" t="t" r="r" b="b"/>
              <a:pathLst>
                <a:path w="1915737" h="449883">
                  <a:moveTo>
                    <a:pt x="0" y="0"/>
                  </a:moveTo>
                  <a:lnTo>
                    <a:pt x="1915737" y="0"/>
                  </a:lnTo>
                  <a:lnTo>
                    <a:pt x="1915737" y="449883"/>
                  </a:lnTo>
                  <a:lnTo>
                    <a:pt x="0" y="449883"/>
                  </a:lnTo>
                  <a:close/>
                </a:path>
              </a:pathLst>
            </a:custGeom>
            <a:solidFill>
              <a:srgbClr val="D5302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2AA685B4-0C2C-A29F-8C06-1BA9119F92C9}"/>
                </a:ext>
              </a:extLst>
            </p:cNvPr>
            <p:cNvSpPr txBox="1"/>
            <p:nvPr/>
          </p:nvSpPr>
          <p:spPr>
            <a:xfrm>
              <a:off x="0" y="-28575"/>
              <a:ext cx="1915737" cy="478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B149292F-A68E-7017-66A7-2C80FBBC4F15}"/>
              </a:ext>
            </a:extLst>
          </p:cNvPr>
          <p:cNvSpPr/>
          <p:nvPr/>
        </p:nvSpPr>
        <p:spPr>
          <a:xfrm>
            <a:off x="12817774" y="-54838"/>
            <a:ext cx="5472684" cy="8229600"/>
          </a:xfrm>
          <a:custGeom>
            <a:avLst/>
            <a:gdLst/>
            <a:ahLst/>
            <a:cxnLst/>
            <a:rect l="l" t="t" r="r" b="b"/>
            <a:pathLst>
              <a:path w="5472684" h="8229600">
                <a:moveTo>
                  <a:pt x="0" y="0"/>
                </a:moveTo>
                <a:lnTo>
                  <a:pt x="5472684" y="0"/>
                </a:lnTo>
                <a:lnTo>
                  <a:pt x="54726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576EB9A-44E0-CDE4-0F21-77ADDFF1E696}"/>
              </a:ext>
            </a:extLst>
          </p:cNvPr>
          <p:cNvSpPr txBox="1"/>
          <p:nvPr/>
        </p:nvSpPr>
        <p:spPr>
          <a:xfrm>
            <a:off x="2057400" y="1139932"/>
            <a:ext cx="10061015" cy="10735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60"/>
              </a:lnSpc>
            </a:pPr>
            <a:r>
              <a:rPr lang="en-US" sz="3600" dirty="0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Aim and Objectives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19DF3E7-CF39-D45E-2480-1DBF733AAB19}"/>
              </a:ext>
            </a:extLst>
          </p:cNvPr>
          <p:cNvGrpSpPr/>
          <p:nvPr/>
        </p:nvGrpSpPr>
        <p:grpSpPr>
          <a:xfrm>
            <a:off x="914979" y="2553038"/>
            <a:ext cx="11505953" cy="7733962"/>
            <a:chOff x="-88741" y="-39266"/>
            <a:chExt cx="1631102" cy="2756062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E3E4E32-FCDD-33C2-7180-2F121F06EB20}"/>
                </a:ext>
              </a:extLst>
            </p:cNvPr>
            <p:cNvSpPr/>
            <p:nvPr/>
          </p:nvSpPr>
          <p:spPr>
            <a:xfrm>
              <a:off x="-88741" y="-39266"/>
              <a:ext cx="1626800" cy="2547737"/>
            </a:xfrm>
            <a:custGeom>
              <a:avLst/>
              <a:gdLst/>
              <a:ahLst/>
              <a:cxnLst/>
              <a:rect l="l" t="t" r="r" b="b"/>
              <a:pathLst>
                <a:path w="1542361" h="2716796">
                  <a:moveTo>
                    <a:pt x="0" y="0"/>
                  </a:moveTo>
                  <a:lnTo>
                    <a:pt x="1542361" y="0"/>
                  </a:lnTo>
                  <a:lnTo>
                    <a:pt x="1542361" y="2716796"/>
                  </a:lnTo>
                  <a:lnTo>
                    <a:pt x="0" y="271679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/>
            <a:lstStyle/>
            <a:p>
              <a:pPr lvl="1" algn="l">
                <a:lnSpc>
                  <a:spcPct val="150000"/>
                </a:lnSpc>
                <a:spcBef>
                  <a:spcPts val="300"/>
                </a:spcBef>
              </a:pPr>
              <a:r>
                <a:rPr lang="en-US" sz="2800" b="0" i="0" dirty="0">
                  <a:effectLst/>
                  <a:latin typeface="Inter"/>
                </a:rPr>
                <a:t>4. Create visualizations (e.g., heatmaps, clustering) to explore user-movie interactions.</a:t>
              </a:r>
            </a:p>
            <a:p>
              <a:pPr lvl="1" algn="l">
                <a:lnSpc>
                  <a:spcPct val="150000"/>
                </a:lnSpc>
                <a:spcBef>
                  <a:spcPts val="300"/>
                </a:spcBef>
              </a:pPr>
              <a:r>
                <a:rPr lang="en-US" sz="2800" b="0" i="0" dirty="0">
                  <a:effectLst/>
                  <a:latin typeface="Inter"/>
                </a:rPr>
                <a:t>5. Develop a user-friendly interface to demonstrate the recommendation system.</a:t>
              </a:r>
              <a:endParaRPr lang="en-US" sz="2800" b="1" dirty="0">
                <a:latin typeface="Inter"/>
              </a:endParaRPr>
            </a:p>
            <a:p>
              <a:pPr algn="l">
                <a:lnSpc>
                  <a:spcPct val="15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2800" b="1" i="0" dirty="0">
                  <a:effectLst/>
                  <a:latin typeface="Inter"/>
                </a:rPr>
                <a:t>3. Approach</a:t>
              </a:r>
              <a:r>
                <a:rPr lang="en-US" sz="2800" b="0" i="0" dirty="0">
                  <a:effectLst/>
                  <a:latin typeface="Inter"/>
                </a:rPr>
                <a:t>:</a:t>
              </a:r>
            </a:p>
            <a:p>
              <a:pPr marL="1200150" lvl="2" indent="-285750">
                <a:lnSpc>
                  <a:spcPct val="150000"/>
                </a:lnSpc>
                <a:spcBef>
                  <a:spcPts val="300"/>
                </a:spcBef>
                <a:buFont typeface="+mj-lt"/>
                <a:buAutoNum type="arabicPeriod"/>
              </a:pPr>
              <a:r>
                <a:rPr lang="en-US" sz="2800" b="0" i="0" dirty="0">
                  <a:effectLst/>
                  <a:latin typeface="Inter"/>
                </a:rPr>
                <a:t>Begin with Exploratory Data Analysis (EDA).</a:t>
              </a:r>
            </a:p>
            <a:p>
              <a:pPr marL="1200150" lvl="2" indent="-285750">
                <a:lnSpc>
                  <a:spcPct val="150000"/>
                </a:lnSpc>
                <a:spcBef>
                  <a:spcPts val="300"/>
                </a:spcBef>
                <a:buFont typeface="+mj-lt"/>
                <a:buAutoNum type="arabicPeriod"/>
              </a:pPr>
              <a:r>
                <a:rPr lang="en-US" sz="2800" b="0" i="0" dirty="0">
                  <a:effectLst/>
                  <a:latin typeface="Inter"/>
                </a:rPr>
                <a:t>Implement and compare the three models.</a:t>
              </a:r>
            </a:p>
            <a:p>
              <a:pPr marL="1200150" lvl="2" indent="-285750">
                <a:lnSpc>
                  <a:spcPct val="150000"/>
                </a:lnSpc>
                <a:spcBef>
                  <a:spcPts val="300"/>
                </a:spcBef>
                <a:buFont typeface="+mj-lt"/>
                <a:buAutoNum type="arabicPeriod"/>
              </a:pPr>
              <a:r>
                <a:rPr lang="en-US" sz="2800" b="0" i="0" dirty="0">
                  <a:effectLst/>
                  <a:latin typeface="Inter"/>
                </a:rPr>
                <a:t>Optimize the best-performing model for deployment.</a:t>
              </a:r>
            </a:p>
            <a:p>
              <a:pPr lvl="1" algn="l">
                <a:lnSpc>
                  <a:spcPct val="150000"/>
                </a:lnSpc>
                <a:spcBef>
                  <a:spcPts val="300"/>
                </a:spcBef>
              </a:pPr>
              <a:r>
                <a:rPr lang="en-US" sz="2800" b="1" i="0" dirty="0">
                  <a:effectLst/>
                  <a:latin typeface="Inter"/>
                </a:rPr>
                <a:t> 4.Flexibility</a:t>
              </a:r>
              <a:r>
                <a:rPr lang="en-US" sz="2800" b="0" i="0" dirty="0">
                  <a:effectLst/>
                  <a:latin typeface="Inter"/>
                </a:rPr>
                <a:t>:</a:t>
              </a:r>
            </a:p>
            <a:p>
              <a:pPr marL="1200150" lvl="2" indent="-285750">
                <a:lnSpc>
                  <a:spcPct val="150000"/>
                </a:lnSpc>
                <a:spcBef>
                  <a:spcPts val="300"/>
                </a:spcBef>
                <a:buFont typeface="+mj-lt"/>
                <a:buAutoNum type="arabicPeriod"/>
              </a:pPr>
              <a:r>
                <a:rPr lang="en-US" sz="2800" b="0" i="0" dirty="0">
                  <a:effectLst/>
                  <a:latin typeface="Inter"/>
                </a:rPr>
                <a:t>Methods and analysis may evolve based on findings and challenges during the project.</a:t>
              </a:r>
            </a:p>
            <a:p>
              <a:pPr>
                <a:lnSpc>
                  <a:spcPct val="150000"/>
                </a:lnSpc>
              </a:pPr>
              <a:endParaRPr lang="en-GB" sz="2800" dirty="0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DBB4D399-D3BB-96CE-756E-32AF2E156A05}"/>
                </a:ext>
              </a:extLst>
            </p:cNvPr>
            <p:cNvSpPr txBox="1"/>
            <p:nvPr/>
          </p:nvSpPr>
          <p:spPr>
            <a:xfrm>
              <a:off x="0" y="-28575"/>
              <a:ext cx="1542361" cy="2745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72302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9432" y="-4037684"/>
            <a:ext cx="18905913" cy="18362368"/>
          </a:xfrm>
          <a:custGeom>
            <a:avLst/>
            <a:gdLst/>
            <a:ahLst/>
            <a:cxnLst/>
            <a:rect l="l" t="t" r="r" b="b"/>
            <a:pathLst>
              <a:path w="18905913" h="18362368">
                <a:moveTo>
                  <a:pt x="0" y="0"/>
                </a:moveTo>
                <a:lnTo>
                  <a:pt x="18905914" y="0"/>
                </a:lnTo>
                <a:lnTo>
                  <a:pt x="18905914" y="18362368"/>
                </a:lnTo>
                <a:lnTo>
                  <a:pt x="0" y="18362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-430816" y="723900"/>
            <a:ext cx="19027773" cy="1708150"/>
            <a:chOff x="0" y="0"/>
            <a:chExt cx="5011430" cy="44988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1430" cy="449883"/>
            </a:xfrm>
            <a:custGeom>
              <a:avLst/>
              <a:gdLst/>
              <a:ahLst/>
              <a:cxnLst/>
              <a:rect l="l" t="t" r="r" b="b"/>
              <a:pathLst>
                <a:path w="5011430" h="449883">
                  <a:moveTo>
                    <a:pt x="0" y="0"/>
                  </a:moveTo>
                  <a:lnTo>
                    <a:pt x="5011430" y="0"/>
                  </a:lnTo>
                  <a:lnTo>
                    <a:pt x="5011430" y="449883"/>
                  </a:lnTo>
                  <a:lnTo>
                    <a:pt x="0" y="449883"/>
                  </a:lnTo>
                  <a:close/>
                </a:path>
              </a:pathLst>
            </a:custGeom>
            <a:solidFill>
              <a:srgbClr val="D53023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011430" cy="478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8200" y="2476500"/>
            <a:ext cx="10062190" cy="7816850"/>
            <a:chOff x="0" y="0"/>
            <a:chExt cx="2137363" cy="15392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7363" cy="1539291"/>
            </a:xfrm>
            <a:custGeom>
              <a:avLst/>
              <a:gdLst/>
              <a:ahLst/>
              <a:cxnLst/>
              <a:rect l="l" t="t" r="r" b="b"/>
              <a:pathLst>
                <a:path w="2137363" h="1539291">
                  <a:moveTo>
                    <a:pt x="0" y="0"/>
                  </a:moveTo>
                  <a:lnTo>
                    <a:pt x="2137363" y="0"/>
                  </a:lnTo>
                  <a:lnTo>
                    <a:pt x="2137363" y="1539291"/>
                  </a:lnTo>
                  <a:lnTo>
                    <a:pt x="0" y="15392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137363" cy="15678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582400" y="610489"/>
            <a:ext cx="6332547" cy="9066021"/>
            <a:chOff x="0" y="0"/>
            <a:chExt cx="10591800" cy="15163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591800" cy="15163800"/>
            </a:xfrm>
            <a:custGeom>
              <a:avLst/>
              <a:gdLst/>
              <a:ahLst/>
              <a:cxnLst/>
              <a:rect l="l" t="t" r="r" b="b"/>
              <a:pathLst>
                <a:path w="10591800" h="15163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blipFill>
              <a:blip r:embed="rId4"/>
              <a:stretch>
                <a:fillRect l="-58049" r="-5804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78608" y="2781300"/>
            <a:ext cx="9302426" cy="68249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Aft>
                <a:spcPts val="300"/>
              </a:spcAft>
              <a:buFont typeface="+mj-lt"/>
              <a:buAutoNum type="arabicPeriod"/>
            </a:pPr>
            <a:r>
              <a:rPr lang="en-GB" sz="2200" b="1" i="0" dirty="0">
                <a:effectLst/>
                <a:latin typeface="Inter"/>
              </a:rPr>
              <a:t>Importance</a:t>
            </a:r>
            <a:r>
              <a:rPr lang="en-GB" sz="22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GB" sz="2200" b="0" i="0" dirty="0">
                <a:effectLst/>
                <a:latin typeface="Inter"/>
              </a:rPr>
              <a:t>Cornerstone of digital platforms (e.g., Netflix, Amazon Prime, Hulu).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GB" sz="2200" b="0" i="0" dirty="0">
                <a:effectLst/>
                <a:latin typeface="Inter"/>
              </a:rPr>
              <a:t>Enhances user engagement and satisfaction through personalized content.</a:t>
            </a:r>
          </a:p>
          <a:p>
            <a:pPr lvl="1" algn="l">
              <a:spcBef>
                <a:spcPts val="300"/>
              </a:spcBef>
            </a:pPr>
            <a:endParaRPr lang="en-GB" sz="2200" b="0" i="0" dirty="0">
              <a:effectLst/>
              <a:latin typeface="Inter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2200" b="1" i="0" dirty="0" err="1">
                <a:effectLst/>
                <a:latin typeface="Inter"/>
              </a:rPr>
              <a:t>MovieLens</a:t>
            </a:r>
            <a:r>
              <a:rPr lang="en-GB" sz="2200" b="1" i="0" dirty="0">
                <a:effectLst/>
                <a:latin typeface="Inter"/>
              </a:rPr>
              <a:t> Dataset</a:t>
            </a:r>
            <a:r>
              <a:rPr lang="en-GB" sz="22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GB" sz="2200" b="0" i="0" dirty="0">
                <a:effectLst/>
                <a:latin typeface="Inter"/>
              </a:rPr>
              <a:t>Benchmark dataset for recommendation systems.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GB" sz="2200" b="0" i="0" dirty="0">
                <a:effectLst/>
                <a:latin typeface="Inter"/>
              </a:rPr>
              <a:t>Includes user ratings, movie metadata, and tagging data.</a:t>
            </a:r>
          </a:p>
          <a:p>
            <a:pPr lvl="1" algn="l">
              <a:spcBef>
                <a:spcPts val="300"/>
              </a:spcBef>
            </a:pPr>
            <a:endParaRPr lang="en-GB" sz="2200" b="0" i="0" dirty="0">
              <a:effectLst/>
              <a:latin typeface="Inter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2200" b="1" i="0" dirty="0">
                <a:effectLst/>
                <a:latin typeface="Inter"/>
              </a:rPr>
              <a:t>Key Techniques</a:t>
            </a:r>
            <a:r>
              <a:rPr lang="en-GB" sz="22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GB" sz="2200" b="1" i="0" dirty="0">
                <a:effectLst/>
                <a:latin typeface="Inter"/>
              </a:rPr>
              <a:t>Collaborative Filtering</a:t>
            </a:r>
            <a:r>
              <a:rPr lang="en-GB" sz="2200" b="0" i="0" dirty="0">
                <a:effectLst/>
                <a:latin typeface="Inter"/>
              </a:rPr>
              <a:t>: Uses user-item interactions to identify patterns.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GB" sz="2200" b="1" i="0" dirty="0">
                <a:effectLst/>
                <a:latin typeface="Inter"/>
              </a:rPr>
              <a:t>Matrix Factorization (e.g., SVD)</a:t>
            </a:r>
            <a:r>
              <a:rPr lang="en-GB" sz="2200" b="0" i="0" dirty="0">
                <a:effectLst/>
                <a:latin typeface="Inter"/>
              </a:rPr>
              <a:t>: Reduces dimensionality and uncovers latent factors.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GB" sz="2200" b="1" i="0" dirty="0">
                <a:effectLst/>
                <a:latin typeface="Inter"/>
              </a:rPr>
              <a:t>Content-Based Filtering</a:t>
            </a:r>
            <a:r>
              <a:rPr lang="en-GB" sz="2200" b="0" i="0" dirty="0">
                <a:effectLst/>
                <a:latin typeface="Inter"/>
              </a:rPr>
              <a:t>: Recommends items based on features like genre or director.</a:t>
            </a:r>
          </a:p>
          <a:p>
            <a:pPr lvl="1" algn="l">
              <a:spcBef>
                <a:spcPts val="300"/>
              </a:spcBef>
            </a:pPr>
            <a:endParaRPr lang="en-GB" sz="2200" b="0" i="0" dirty="0">
              <a:effectLst/>
              <a:latin typeface="Inter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GB" sz="2200" b="1" i="0" dirty="0">
                <a:effectLst/>
                <a:latin typeface="Inter"/>
              </a:rPr>
              <a:t>Project Focus</a:t>
            </a:r>
            <a:r>
              <a:rPr lang="en-GB" sz="22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GB" sz="2200" b="0" i="0" dirty="0">
                <a:effectLst/>
                <a:latin typeface="Inter"/>
              </a:rPr>
              <a:t>Explore and compare these techniques using </a:t>
            </a:r>
            <a:r>
              <a:rPr lang="en-GB" sz="2200" b="0" i="0" dirty="0" err="1">
                <a:effectLst/>
                <a:latin typeface="Inter"/>
              </a:rPr>
              <a:t>MovieLens</a:t>
            </a:r>
            <a:r>
              <a:rPr lang="en-GB" sz="2200" b="0" i="0" dirty="0">
                <a:effectLst/>
                <a:latin typeface="Inter"/>
              </a:rPr>
              <a:t> dataset.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GB" sz="2200" b="0" i="0" dirty="0">
                <a:effectLst/>
                <a:latin typeface="Inter"/>
              </a:rPr>
              <a:t>Build an effective and scalable movie recommendation system.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52500"/>
            <a:ext cx="6446091" cy="116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60"/>
              </a:lnSpc>
            </a:pPr>
            <a:r>
              <a:rPr lang="en-US" sz="6000" dirty="0">
                <a:solidFill>
                  <a:srgbClr val="FFFFFF"/>
                </a:solidFill>
                <a:latin typeface="TAN Headline"/>
                <a:ea typeface="TAN Headline"/>
                <a:cs typeface="TAN Headline"/>
                <a:sym typeface="TAN Headline"/>
              </a:rPr>
              <a:t>Background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8957" y="-3998668"/>
            <a:ext cx="18905913" cy="18362368"/>
          </a:xfrm>
          <a:custGeom>
            <a:avLst/>
            <a:gdLst/>
            <a:ahLst/>
            <a:cxnLst/>
            <a:rect l="l" t="t" r="r" b="b"/>
            <a:pathLst>
              <a:path w="18905913" h="18362368">
                <a:moveTo>
                  <a:pt x="0" y="0"/>
                </a:moveTo>
                <a:lnTo>
                  <a:pt x="18905914" y="0"/>
                </a:lnTo>
                <a:lnTo>
                  <a:pt x="18905914" y="18362368"/>
                </a:lnTo>
                <a:lnTo>
                  <a:pt x="0" y="18362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676401" y="1104900"/>
            <a:ext cx="14935200" cy="8144776"/>
            <a:chOff x="0" y="0"/>
            <a:chExt cx="3583875" cy="15656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83875" cy="1565652"/>
            </a:xfrm>
            <a:custGeom>
              <a:avLst/>
              <a:gdLst/>
              <a:ahLst/>
              <a:cxnLst/>
              <a:rect l="l" t="t" r="r" b="b"/>
              <a:pathLst>
                <a:path w="3583875" h="1565652">
                  <a:moveTo>
                    <a:pt x="0" y="0"/>
                  </a:moveTo>
                  <a:lnTo>
                    <a:pt x="3583875" y="0"/>
                  </a:lnTo>
                  <a:lnTo>
                    <a:pt x="3583875" y="1565652"/>
                  </a:lnTo>
                  <a:lnTo>
                    <a:pt x="0" y="15656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583875" cy="1594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14400" y="6743700"/>
            <a:ext cx="4103578" cy="3831654"/>
          </a:xfrm>
          <a:custGeom>
            <a:avLst/>
            <a:gdLst/>
            <a:ahLst/>
            <a:cxnLst/>
            <a:rect l="l" t="t" r="r" b="b"/>
            <a:pathLst>
              <a:path w="4103578" h="3831654">
                <a:moveTo>
                  <a:pt x="0" y="0"/>
                </a:moveTo>
                <a:lnTo>
                  <a:pt x="4103578" y="0"/>
                </a:lnTo>
                <a:lnTo>
                  <a:pt x="4103578" y="3831655"/>
                </a:lnTo>
                <a:lnTo>
                  <a:pt x="0" y="38316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3513106" y="1074735"/>
            <a:ext cx="9856306" cy="1753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560"/>
              </a:lnSpc>
            </a:pPr>
            <a:r>
              <a:rPr lang="en-US" sz="6600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89314" y="3292608"/>
            <a:ext cx="12934070" cy="5455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Aft>
                <a:spcPts val="300"/>
              </a:spcAft>
              <a:buFont typeface="+mj-lt"/>
              <a:buAutoNum type="arabicPeriod"/>
            </a:pPr>
            <a:r>
              <a:rPr lang="en-US" sz="2400" b="1" i="0" dirty="0">
                <a:effectLst/>
                <a:latin typeface="Inter"/>
              </a:rPr>
              <a:t>Source</a:t>
            </a:r>
            <a:r>
              <a:rPr lang="en-US" sz="24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b="0" i="0" dirty="0">
                <a:effectLst/>
                <a:latin typeface="Inter"/>
              </a:rPr>
              <a:t>Publicly available dataset maintained by </a:t>
            </a:r>
            <a:r>
              <a:rPr lang="en-US" sz="2400" b="0" i="0" dirty="0" err="1">
                <a:effectLst/>
                <a:latin typeface="Inter"/>
              </a:rPr>
              <a:t>GroupLens</a:t>
            </a:r>
            <a:r>
              <a:rPr lang="en-US" sz="2400" b="0" i="0" dirty="0">
                <a:effectLst/>
                <a:latin typeface="Inter"/>
              </a:rPr>
              <a:t>, University of Minnesota.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b="1" i="0" dirty="0">
                <a:effectLst/>
                <a:latin typeface="Inter"/>
              </a:rPr>
              <a:t>Content</a:t>
            </a:r>
            <a:r>
              <a:rPr lang="en-US" sz="24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b="0" i="0" dirty="0">
                <a:effectLst/>
                <a:latin typeface="Inter"/>
              </a:rPr>
              <a:t>User-movie interactions: User IDs, movie IDs, ratings (1-5), and timestamps.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b="0" i="0" dirty="0">
                <a:effectLst/>
                <a:latin typeface="Inter"/>
              </a:rPr>
              <a:t>Movie metadata: Titles, genres, and release years.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b="1" i="0" dirty="0">
                <a:effectLst/>
                <a:latin typeface="Inter"/>
              </a:rPr>
              <a:t>Scale</a:t>
            </a:r>
            <a:r>
              <a:rPr lang="en-US" sz="24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b="0" i="0" dirty="0">
                <a:effectLst/>
                <a:latin typeface="Inter"/>
              </a:rPr>
              <a:t>Commonly used version: 100,000 ratings, 1,000 users, 1,700 movies.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b="1" i="0" dirty="0">
                <a:effectLst/>
                <a:latin typeface="Inter"/>
              </a:rPr>
              <a:t>Suitability</a:t>
            </a:r>
            <a:r>
              <a:rPr lang="en-US" sz="24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b="0" i="0" dirty="0">
                <a:effectLst/>
                <a:latin typeface="Inter"/>
              </a:rPr>
              <a:t>Ideal for training and evaluating recommendation algorithms.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b="0" i="0" dirty="0">
                <a:effectLst/>
                <a:latin typeface="Inter"/>
              </a:rPr>
              <a:t>Supports techniques like Collaborative Filtering, Matrix Factorization, and Content-Based Filtering.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b="1" i="0" dirty="0">
                <a:effectLst/>
                <a:latin typeface="Inter"/>
              </a:rPr>
              <a:t>Advantages</a:t>
            </a:r>
            <a:r>
              <a:rPr lang="en-US" sz="24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b="0" i="0" dirty="0">
                <a:effectLst/>
                <a:latin typeface="Inter"/>
              </a:rPr>
              <a:t>Structured format and rich content.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b="0" i="0" dirty="0">
                <a:effectLst/>
                <a:latin typeface="Inter"/>
              </a:rPr>
              <a:t>Balances computational efficiency with sufficient data size.</a:t>
            </a:r>
          </a:p>
        </p:txBody>
      </p:sp>
      <p:sp>
        <p:nvSpPr>
          <p:cNvPr id="9" name="Freeform 9"/>
          <p:cNvSpPr/>
          <p:nvPr/>
        </p:nvSpPr>
        <p:spPr>
          <a:xfrm rot="2976124">
            <a:off x="14240103" y="-105886"/>
            <a:ext cx="3760839" cy="4114800"/>
          </a:xfrm>
          <a:custGeom>
            <a:avLst/>
            <a:gdLst/>
            <a:ahLst/>
            <a:cxnLst/>
            <a:rect l="l" t="t" r="r" b="b"/>
            <a:pathLst>
              <a:path w="3760839" h="4114800">
                <a:moveTo>
                  <a:pt x="0" y="0"/>
                </a:moveTo>
                <a:lnTo>
                  <a:pt x="3760839" y="0"/>
                </a:lnTo>
                <a:lnTo>
                  <a:pt x="376083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8957" y="-4037684"/>
            <a:ext cx="18905913" cy="18362368"/>
          </a:xfrm>
          <a:custGeom>
            <a:avLst/>
            <a:gdLst/>
            <a:ahLst/>
            <a:cxnLst/>
            <a:rect l="l" t="t" r="r" b="b"/>
            <a:pathLst>
              <a:path w="18905913" h="18362368">
                <a:moveTo>
                  <a:pt x="0" y="0"/>
                </a:moveTo>
                <a:lnTo>
                  <a:pt x="18905914" y="0"/>
                </a:lnTo>
                <a:lnTo>
                  <a:pt x="18905914" y="18362368"/>
                </a:lnTo>
                <a:lnTo>
                  <a:pt x="0" y="18362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2209800" y="2506677"/>
            <a:ext cx="14020800" cy="7437424"/>
            <a:chOff x="0" y="0"/>
            <a:chExt cx="2370246" cy="10895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70246" cy="1089504"/>
            </a:xfrm>
            <a:custGeom>
              <a:avLst/>
              <a:gdLst/>
              <a:ahLst/>
              <a:cxnLst/>
              <a:rect l="l" t="t" r="r" b="b"/>
              <a:pathLst>
                <a:path w="2370246" h="1089504">
                  <a:moveTo>
                    <a:pt x="0" y="0"/>
                  </a:moveTo>
                  <a:lnTo>
                    <a:pt x="2370246" y="0"/>
                  </a:lnTo>
                  <a:lnTo>
                    <a:pt x="2370246" y="1089504"/>
                  </a:lnTo>
                  <a:lnTo>
                    <a:pt x="0" y="10895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370246" cy="1118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69888" y="539750"/>
            <a:ext cx="19027773" cy="1708150"/>
            <a:chOff x="0" y="0"/>
            <a:chExt cx="5011430" cy="4498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11430" cy="449883"/>
            </a:xfrm>
            <a:custGeom>
              <a:avLst/>
              <a:gdLst/>
              <a:ahLst/>
              <a:cxnLst/>
              <a:rect l="l" t="t" r="r" b="b"/>
              <a:pathLst>
                <a:path w="5011430" h="449883">
                  <a:moveTo>
                    <a:pt x="0" y="0"/>
                  </a:moveTo>
                  <a:lnTo>
                    <a:pt x="5011430" y="0"/>
                  </a:lnTo>
                  <a:lnTo>
                    <a:pt x="5011430" y="449883"/>
                  </a:lnTo>
                  <a:lnTo>
                    <a:pt x="0" y="449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5011430" cy="478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43782" y="2734918"/>
            <a:ext cx="12344400" cy="6717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Aft>
                <a:spcPts val="300"/>
              </a:spcAft>
              <a:buFont typeface="+mj-lt"/>
              <a:buAutoNum type="arabicPeriod"/>
            </a:pPr>
            <a:r>
              <a:rPr lang="en-US" sz="2400" b="1" i="0" dirty="0">
                <a:effectLst/>
                <a:latin typeface="Inter"/>
              </a:rPr>
              <a:t>No Personally Identifiable Information (PII)</a:t>
            </a:r>
            <a:r>
              <a:rPr lang="en-US" sz="24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b="0" i="0" dirty="0">
                <a:effectLst/>
                <a:latin typeface="Inter"/>
              </a:rPr>
              <a:t>Dataset contains anonymized user IDs, ratings, and metadata.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b="1" i="0" dirty="0">
                <a:effectLst/>
                <a:latin typeface="Inter"/>
              </a:rPr>
              <a:t>Privacy Assurance</a:t>
            </a:r>
            <a:r>
              <a:rPr lang="en-US" sz="24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b="0" i="0" dirty="0">
                <a:effectLst/>
                <a:latin typeface="Inter"/>
              </a:rPr>
              <a:t>No ethical concerns related to personal data usage or privacy.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b="1" i="0" dirty="0">
                <a:effectLst/>
                <a:latin typeface="Inter"/>
              </a:rPr>
              <a:t>Pre-Collected Data</a:t>
            </a:r>
            <a:r>
              <a:rPr lang="en-US" sz="24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b="0" i="0" dirty="0">
                <a:effectLst/>
                <a:latin typeface="Inter"/>
              </a:rPr>
              <a:t>Publicly available for research; no additional anonymization required.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b="1" i="0" dirty="0">
                <a:effectLst/>
                <a:latin typeface="Inter"/>
              </a:rPr>
              <a:t>Project Focus</a:t>
            </a:r>
            <a:r>
              <a:rPr lang="en-US" sz="24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b="0" i="0" dirty="0">
                <a:effectLst/>
                <a:latin typeface="Inter"/>
              </a:rPr>
              <a:t>Training and evaluating machine learning models (e.g., Collaborative Filtering, Matrix Factorization).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b="1" i="0" dirty="0">
                <a:effectLst/>
                <a:latin typeface="Inter"/>
              </a:rPr>
              <a:t>Testing Practices</a:t>
            </a:r>
            <a:r>
              <a:rPr lang="en-US" sz="24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b="0" i="0" dirty="0">
                <a:effectLst/>
                <a:latin typeface="Inter"/>
              </a:rPr>
              <a:t>Standard methods like unit testing and cross-validation used.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b="0" i="0" dirty="0">
                <a:effectLst/>
                <a:latin typeface="Inter"/>
              </a:rPr>
              <a:t>No involvement of external human subjects.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b="1" i="0" dirty="0">
                <a:effectLst/>
                <a:latin typeface="Inter"/>
              </a:rPr>
              <a:t>Ethical Approval</a:t>
            </a:r>
            <a:r>
              <a:rPr lang="en-US" sz="24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b="0" i="0" dirty="0">
                <a:effectLst/>
                <a:latin typeface="Inter"/>
              </a:rPr>
              <a:t>Not required as no new data is collected, and dataset is anonymized and publicly available.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b="1" i="0" dirty="0">
                <a:effectLst/>
                <a:latin typeface="Inter"/>
              </a:rPr>
              <a:t>Purpose</a:t>
            </a:r>
            <a:r>
              <a:rPr lang="en-US" sz="2400" b="0" i="0" dirty="0">
                <a:effectLst/>
                <a:latin typeface="Inter"/>
              </a:rPr>
              <a:t>: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b="0" i="0" dirty="0">
                <a:effectLst/>
                <a:latin typeface="Inter"/>
              </a:rPr>
              <a:t>Solely for academic research, ensuring minimal ethical concerns.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8018" y="916470"/>
            <a:ext cx="16230600" cy="116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Data Ethics</a:t>
            </a:r>
          </a:p>
        </p:txBody>
      </p:sp>
      <p:sp>
        <p:nvSpPr>
          <p:cNvPr id="11" name="Freeform 11"/>
          <p:cNvSpPr/>
          <p:nvPr/>
        </p:nvSpPr>
        <p:spPr>
          <a:xfrm rot="1710000">
            <a:off x="-1933724" y="5364598"/>
            <a:ext cx="6229648" cy="5221577"/>
          </a:xfrm>
          <a:custGeom>
            <a:avLst/>
            <a:gdLst/>
            <a:ahLst/>
            <a:cxnLst/>
            <a:rect l="l" t="t" r="r" b="b"/>
            <a:pathLst>
              <a:path w="6229648" h="5221577">
                <a:moveTo>
                  <a:pt x="0" y="0"/>
                </a:moveTo>
                <a:lnTo>
                  <a:pt x="6229648" y="0"/>
                </a:lnTo>
                <a:lnTo>
                  <a:pt x="6229648" y="5221577"/>
                </a:lnTo>
                <a:lnTo>
                  <a:pt x="0" y="5221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 rot="9818173" flipH="1">
            <a:off x="14416748" y="5471305"/>
            <a:ext cx="6229648" cy="5221577"/>
          </a:xfrm>
          <a:custGeom>
            <a:avLst/>
            <a:gdLst/>
            <a:ahLst/>
            <a:cxnLst/>
            <a:rect l="l" t="t" r="r" b="b"/>
            <a:pathLst>
              <a:path w="6229648" h="5221577">
                <a:moveTo>
                  <a:pt x="6229647" y="0"/>
                </a:moveTo>
                <a:lnTo>
                  <a:pt x="0" y="0"/>
                </a:lnTo>
                <a:lnTo>
                  <a:pt x="0" y="5221578"/>
                </a:lnTo>
                <a:lnTo>
                  <a:pt x="6229647" y="5221578"/>
                </a:lnTo>
                <a:lnTo>
                  <a:pt x="62296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 rot="3465033" flipH="1">
            <a:off x="10274356" y="-3345165"/>
            <a:ext cx="6229648" cy="5221577"/>
          </a:xfrm>
          <a:custGeom>
            <a:avLst/>
            <a:gdLst/>
            <a:ahLst/>
            <a:cxnLst/>
            <a:rect l="l" t="t" r="r" b="b"/>
            <a:pathLst>
              <a:path w="6229648" h="5221577">
                <a:moveTo>
                  <a:pt x="6229648" y="0"/>
                </a:moveTo>
                <a:lnTo>
                  <a:pt x="0" y="0"/>
                </a:lnTo>
                <a:lnTo>
                  <a:pt x="0" y="5221577"/>
                </a:lnTo>
                <a:lnTo>
                  <a:pt x="6229648" y="5221577"/>
                </a:lnTo>
                <a:lnTo>
                  <a:pt x="622964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 rot="-2486961">
            <a:off x="5608494" y="8193620"/>
            <a:ext cx="6229648" cy="5221577"/>
          </a:xfrm>
          <a:custGeom>
            <a:avLst/>
            <a:gdLst/>
            <a:ahLst/>
            <a:cxnLst/>
            <a:rect l="l" t="t" r="r" b="b"/>
            <a:pathLst>
              <a:path w="6229648" h="5221577">
                <a:moveTo>
                  <a:pt x="0" y="0"/>
                </a:moveTo>
                <a:lnTo>
                  <a:pt x="6229648" y="0"/>
                </a:lnTo>
                <a:lnTo>
                  <a:pt x="6229648" y="5221578"/>
                </a:lnTo>
                <a:lnTo>
                  <a:pt x="0" y="5221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 rot="-8601921" flipH="1">
            <a:off x="1529412" y="-2694781"/>
            <a:ext cx="6229648" cy="5221577"/>
          </a:xfrm>
          <a:custGeom>
            <a:avLst/>
            <a:gdLst/>
            <a:ahLst/>
            <a:cxnLst/>
            <a:rect l="l" t="t" r="r" b="b"/>
            <a:pathLst>
              <a:path w="6229648" h="5221577">
                <a:moveTo>
                  <a:pt x="6229647" y="0"/>
                </a:moveTo>
                <a:lnTo>
                  <a:pt x="0" y="0"/>
                </a:lnTo>
                <a:lnTo>
                  <a:pt x="0" y="5221578"/>
                </a:lnTo>
                <a:lnTo>
                  <a:pt x="6229647" y="5221578"/>
                </a:lnTo>
                <a:lnTo>
                  <a:pt x="62296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D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00200" y="2720324"/>
            <a:ext cx="15011400" cy="6930812"/>
            <a:chOff x="0" y="0"/>
            <a:chExt cx="2137363" cy="8566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7363" cy="856621"/>
            </a:xfrm>
            <a:custGeom>
              <a:avLst/>
              <a:gdLst/>
              <a:ahLst/>
              <a:cxnLst/>
              <a:rect l="l" t="t" r="r" b="b"/>
              <a:pathLst>
                <a:path w="2137363" h="856621">
                  <a:moveTo>
                    <a:pt x="0" y="0"/>
                  </a:moveTo>
                  <a:lnTo>
                    <a:pt x="2137363" y="0"/>
                  </a:lnTo>
                  <a:lnTo>
                    <a:pt x="2137363" y="856621"/>
                  </a:lnTo>
                  <a:lnTo>
                    <a:pt x="0" y="8566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137363" cy="885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-308957" y="-4037684"/>
            <a:ext cx="18905913" cy="18362368"/>
          </a:xfrm>
          <a:custGeom>
            <a:avLst/>
            <a:gdLst/>
            <a:ahLst/>
            <a:cxnLst/>
            <a:rect l="l" t="t" r="r" b="b"/>
            <a:pathLst>
              <a:path w="18905913" h="18362368">
                <a:moveTo>
                  <a:pt x="0" y="0"/>
                </a:moveTo>
                <a:lnTo>
                  <a:pt x="18905914" y="0"/>
                </a:lnTo>
                <a:lnTo>
                  <a:pt x="18905914" y="18362368"/>
                </a:lnTo>
                <a:lnTo>
                  <a:pt x="0" y="18362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-308957" y="635864"/>
            <a:ext cx="19027773" cy="1708150"/>
            <a:chOff x="0" y="0"/>
            <a:chExt cx="5011430" cy="4498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11430" cy="449883"/>
            </a:xfrm>
            <a:custGeom>
              <a:avLst/>
              <a:gdLst/>
              <a:ahLst/>
              <a:cxnLst/>
              <a:rect l="l" t="t" r="r" b="b"/>
              <a:pathLst>
                <a:path w="5011430" h="449883">
                  <a:moveTo>
                    <a:pt x="0" y="0"/>
                  </a:moveTo>
                  <a:lnTo>
                    <a:pt x="5011430" y="0"/>
                  </a:lnTo>
                  <a:lnTo>
                    <a:pt x="5011430" y="449883"/>
                  </a:lnTo>
                  <a:lnTo>
                    <a:pt x="0" y="449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5011430" cy="478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051212">
            <a:off x="-3125727" y="5085758"/>
            <a:ext cx="5481142" cy="3876662"/>
          </a:xfrm>
          <a:custGeom>
            <a:avLst/>
            <a:gdLst/>
            <a:ahLst/>
            <a:cxnLst/>
            <a:rect l="l" t="t" r="r" b="b"/>
            <a:pathLst>
              <a:path w="5481142" h="3876662">
                <a:moveTo>
                  <a:pt x="0" y="0"/>
                </a:moveTo>
                <a:lnTo>
                  <a:pt x="5481142" y="0"/>
                </a:lnTo>
                <a:lnTo>
                  <a:pt x="5481142" y="3876662"/>
                </a:lnTo>
                <a:lnTo>
                  <a:pt x="0" y="3876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838200" y="1012174"/>
            <a:ext cx="16230600" cy="116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dirty="0">
                <a:solidFill>
                  <a:srgbClr val="000000"/>
                </a:solidFill>
                <a:latin typeface="TAN Headline"/>
                <a:ea typeface="TAN Headline"/>
                <a:cs typeface="TAN Headline"/>
                <a:sym typeface="TAN Headline"/>
              </a:rPr>
              <a:t>Project Plan</a:t>
            </a:r>
          </a:p>
        </p:txBody>
      </p:sp>
      <p:sp>
        <p:nvSpPr>
          <p:cNvPr id="12" name="Freeform 12"/>
          <p:cNvSpPr/>
          <p:nvPr/>
        </p:nvSpPr>
        <p:spPr>
          <a:xfrm rot="-2051999">
            <a:off x="15388824" y="5447348"/>
            <a:ext cx="5481142" cy="3876662"/>
          </a:xfrm>
          <a:custGeom>
            <a:avLst/>
            <a:gdLst/>
            <a:ahLst/>
            <a:cxnLst/>
            <a:rect l="l" t="t" r="r" b="b"/>
            <a:pathLst>
              <a:path w="5481142" h="3876662">
                <a:moveTo>
                  <a:pt x="0" y="0"/>
                </a:moveTo>
                <a:lnTo>
                  <a:pt x="5481142" y="0"/>
                </a:lnTo>
                <a:lnTo>
                  <a:pt x="5481142" y="3876662"/>
                </a:lnTo>
                <a:lnTo>
                  <a:pt x="0" y="3876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6403429" y="9061733"/>
            <a:ext cx="5481142" cy="3876662"/>
          </a:xfrm>
          <a:custGeom>
            <a:avLst/>
            <a:gdLst/>
            <a:ahLst/>
            <a:cxnLst/>
            <a:rect l="l" t="t" r="r" b="b"/>
            <a:pathLst>
              <a:path w="5481142" h="3876662">
                <a:moveTo>
                  <a:pt x="0" y="0"/>
                </a:moveTo>
                <a:lnTo>
                  <a:pt x="5481142" y="0"/>
                </a:lnTo>
                <a:lnTo>
                  <a:pt x="5481142" y="3876662"/>
                </a:lnTo>
                <a:lnTo>
                  <a:pt x="0" y="3876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6403429" y="-2800806"/>
            <a:ext cx="5481142" cy="3876662"/>
          </a:xfrm>
          <a:custGeom>
            <a:avLst/>
            <a:gdLst/>
            <a:ahLst/>
            <a:cxnLst/>
            <a:rect l="l" t="t" r="r" b="b"/>
            <a:pathLst>
              <a:path w="5481142" h="3876662">
                <a:moveTo>
                  <a:pt x="0" y="0"/>
                </a:moveTo>
                <a:lnTo>
                  <a:pt x="5481142" y="0"/>
                </a:lnTo>
                <a:lnTo>
                  <a:pt x="5481142" y="3876662"/>
                </a:lnTo>
                <a:lnTo>
                  <a:pt x="0" y="3876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 rot="2051212">
            <a:off x="-1287605" y="-2330661"/>
            <a:ext cx="5481142" cy="3876662"/>
          </a:xfrm>
          <a:custGeom>
            <a:avLst/>
            <a:gdLst/>
            <a:ahLst/>
            <a:cxnLst/>
            <a:rect l="l" t="t" r="r" b="b"/>
            <a:pathLst>
              <a:path w="5481142" h="3876662">
                <a:moveTo>
                  <a:pt x="0" y="0"/>
                </a:moveTo>
                <a:lnTo>
                  <a:pt x="5481141" y="0"/>
                </a:lnTo>
                <a:lnTo>
                  <a:pt x="5481141" y="3876662"/>
                </a:lnTo>
                <a:lnTo>
                  <a:pt x="0" y="3876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 rot="-2051999">
            <a:off x="13419708" y="-2540481"/>
            <a:ext cx="5481142" cy="3876662"/>
          </a:xfrm>
          <a:custGeom>
            <a:avLst/>
            <a:gdLst/>
            <a:ahLst/>
            <a:cxnLst/>
            <a:rect l="l" t="t" r="r" b="b"/>
            <a:pathLst>
              <a:path w="5481142" h="3876662">
                <a:moveTo>
                  <a:pt x="0" y="0"/>
                </a:moveTo>
                <a:lnTo>
                  <a:pt x="5481142" y="0"/>
                </a:lnTo>
                <a:lnTo>
                  <a:pt x="5481142" y="3876662"/>
                </a:lnTo>
                <a:lnTo>
                  <a:pt x="0" y="3876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20" name="Picture 19" descr="A screenshot of a project&#10;&#10;Description automatically generated">
            <a:extLst>
              <a:ext uri="{FF2B5EF4-FFF2-40B4-BE49-F238E27FC236}">
                <a16:creationId xmlns:a16="http://schemas.microsoft.com/office/drawing/2014/main" id="{2A22B933-AF74-0030-1EA6-8D46962BCD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370" y="2343389"/>
            <a:ext cx="1487805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600</Words>
  <Application>Microsoft Office PowerPoint</Application>
  <PresentationFormat>Custom</PresentationFormat>
  <Paragraphs>99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TAN Headline</vt:lpstr>
      <vt:lpstr>Antic Bold</vt:lpstr>
      <vt:lpstr>Calibri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Muhammad Adnan Javed [Student-PECS]</cp:lastModifiedBy>
  <cp:revision>2</cp:revision>
  <dcterms:created xsi:type="dcterms:W3CDTF">2006-08-16T00:00:00Z</dcterms:created>
  <dcterms:modified xsi:type="dcterms:W3CDTF">2025-02-09T21:26:12Z</dcterms:modified>
  <dc:identifier>DAGeLgaumyA</dc:identifier>
</cp:coreProperties>
</file>